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7"/>
  </p:notesMasterIdLst>
  <p:sldIdLst>
    <p:sldId id="269" r:id="rId2"/>
    <p:sldId id="270" r:id="rId3"/>
    <p:sldId id="296" r:id="rId4"/>
    <p:sldId id="310" r:id="rId5"/>
    <p:sldId id="274" r:id="rId6"/>
    <p:sldId id="287" r:id="rId7"/>
    <p:sldId id="292" r:id="rId8"/>
    <p:sldId id="295" r:id="rId9"/>
    <p:sldId id="294" r:id="rId10"/>
    <p:sldId id="297" r:id="rId11"/>
    <p:sldId id="305" r:id="rId12"/>
    <p:sldId id="276" r:id="rId13"/>
    <p:sldId id="291" r:id="rId14"/>
    <p:sldId id="278" r:id="rId15"/>
    <p:sldId id="298" r:id="rId16"/>
    <p:sldId id="300" r:id="rId17"/>
    <p:sldId id="299" r:id="rId18"/>
    <p:sldId id="286" r:id="rId19"/>
    <p:sldId id="306" r:id="rId20"/>
    <p:sldId id="288" r:id="rId21"/>
    <p:sldId id="307" r:id="rId22"/>
    <p:sldId id="309" r:id="rId23"/>
    <p:sldId id="284" r:id="rId24"/>
    <p:sldId id="301" r:id="rId25"/>
    <p:sldId id="308" r:id="rId26"/>
    <p:sldId id="279" r:id="rId27"/>
    <p:sldId id="282" r:id="rId28"/>
    <p:sldId id="283" r:id="rId29"/>
    <p:sldId id="285" r:id="rId30"/>
    <p:sldId id="268" r:id="rId31"/>
    <p:sldId id="271" r:id="rId32"/>
    <p:sldId id="272" r:id="rId33"/>
    <p:sldId id="273" r:id="rId34"/>
    <p:sldId id="303" r:id="rId35"/>
    <p:sldId id="304" r:id="rId3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CC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D90CFB-D627-4CAC-974A-5ADA962825E0}" type="datetimeFigureOut">
              <a:rPr lang="ru-RU" smtClean="0"/>
              <a:pPr/>
              <a:t>25.12.2017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88C393-0951-4C1D-94F0-BDC79A26C36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25.12.2017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25.12.2017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25.12.2017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25.12.2017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25.12.2017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25.12.2017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25.12.2017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25.12.2017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9C%D0%B5%D0%BC%D0%BE%D1%80%D0%B8%D0%B0%D0%BB_(%D0%BE%D1%80%D0%B3%D0%B0%D0%BD%D0%B8%D0%B7%D0%B0%D1%86%D0%B8%D1%8F)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XV_%D1%81%D1%8A%D0%B5%D0%B7%D0%B4_%D0%92%D0%9A%D0%9F(%D0%B1)" TargetMode="External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3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6.jpe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  <a:latin typeface="Century Gothic" pitchFamily="34" charset="0"/>
              </a:rPr>
              <a:t>АВТОР</a:t>
            </a:r>
            <a:r>
              <a:rPr lang="ru-RU" dirty="0" smtClean="0">
                <a:solidFill>
                  <a:srgbClr val="FF0000"/>
                </a:solidFill>
              </a:rPr>
              <a:t> -?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1143040" y="1643050"/>
            <a:ext cx="8686800" cy="4525963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1600" dirty="0" smtClean="0">
                <a:latin typeface="Century Gothic" pitchFamily="34" charset="0"/>
              </a:rPr>
              <a:t>Ходил он от дома к дому,</a:t>
            </a:r>
          </a:p>
          <a:p>
            <a:pPr algn="ctr">
              <a:buNone/>
            </a:pPr>
            <a:r>
              <a:rPr lang="ru-RU" sz="1600" dirty="0" smtClean="0">
                <a:latin typeface="Century Gothic" pitchFamily="34" charset="0"/>
              </a:rPr>
              <a:t>Стоял у чужих дверей</a:t>
            </a:r>
          </a:p>
          <a:p>
            <a:pPr algn="ctr">
              <a:buNone/>
            </a:pPr>
            <a:r>
              <a:rPr lang="ru-RU" sz="1600" dirty="0" smtClean="0">
                <a:latin typeface="Century Gothic" pitchFamily="34" charset="0"/>
              </a:rPr>
              <a:t>Со старым дубовым </a:t>
            </a:r>
            <a:r>
              <a:rPr lang="ru-RU" sz="1600" dirty="0" err="1" smtClean="0">
                <a:latin typeface="Century Gothic" pitchFamily="34" charset="0"/>
              </a:rPr>
              <a:t>пандури</a:t>
            </a:r>
            <a:r>
              <a:rPr lang="ru-RU" sz="1600" dirty="0" smtClean="0">
                <a:latin typeface="Century Gothic" pitchFamily="34" charset="0"/>
              </a:rPr>
              <a:t>,</a:t>
            </a:r>
          </a:p>
          <a:p>
            <a:pPr algn="ctr">
              <a:buNone/>
            </a:pPr>
            <a:r>
              <a:rPr lang="ru-RU" sz="1600" dirty="0" smtClean="0">
                <a:latin typeface="Century Gothic" pitchFamily="34" charset="0"/>
              </a:rPr>
              <a:t>С нехитрою песней своей.</a:t>
            </a:r>
          </a:p>
          <a:p>
            <a:pPr algn="ctr">
              <a:buNone/>
            </a:pPr>
            <a:r>
              <a:rPr lang="ru-RU" sz="1600" dirty="0" smtClean="0">
                <a:latin typeface="Century Gothic" pitchFamily="34" charset="0"/>
              </a:rPr>
              <a:t>А в песне этой, а в песне, </a:t>
            </a:r>
          </a:p>
          <a:p>
            <a:pPr algn="ctr">
              <a:buNone/>
            </a:pPr>
            <a:r>
              <a:rPr lang="ru-RU" sz="1600" dirty="0" smtClean="0">
                <a:latin typeface="Century Gothic" pitchFamily="34" charset="0"/>
              </a:rPr>
              <a:t>Как солнечный блеск, чиста, </a:t>
            </a:r>
          </a:p>
          <a:p>
            <a:pPr algn="ctr">
              <a:buNone/>
            </a:pPr>
            <a:r>
              <a:rPr lang="ru-RU" sz="1600" dirty="0" smtClean="0">
                <a:latin typeface="Century Gothic" pitchFamily="34" charset="0"/>
              </a:rPr>
              <a:t>Сияла великая правда,</a:t>
            </a:r>
          </a:p>
          <a:p>
            <a:pPr algn="ctr">
              <a:buNone/>
            </a:pPr>
            <a:r>
              <a:rPr lang="ru-RU" sz="1600" dirty="0" smtClean="0">
                <a:latin typeface="Century Gothic" pitchFamily="34" charset="0"/>
              </a:rPr>
              <a:t>Возвышенная мечта…</a:t>
            </a:r>
          </a:p>
          <a:p>
            <a:pPr algn="ctr">
              <a:buNone/>
            </a:pPr>
            <a:r>
              <a:rPr lang="ru-RU" sz="1600" b="1" dirty="0" smtClean="0">
                <a:latin typeface="Century Gothic" pitchFamily="34" charset="0"/>
              </a:rPr>
              <a:t> </a:t>
            </a:r>
            <a:endParaRPr lang="ru-RU" sz="1600" dirty="0" smtClean="0">
              <a:latin typeface="Century Gothic" pitchFamily="34" charset="0"/>
            </a:endParaRPr>
          </a:p>
          <a:p>
            <a:pPr algn="ctr">
              <a:buNone/>
            </a:pPr>
            <a:r>
              <a:rPr lang="ru-RU" sz="1600" dirty="0" smtClean="0">
                <a:latin typeface="Century Gothic" pitchFamily="34" charset="0"/>
              </a:rPr>
              <a:t>Но вместо любви и славы</a:t>
            </a:r>
          </a:p>
          <a:p>
            <a:pPr algn="ctr">
              <a:buNone/>
            </a:pPr>
            <a:r>
              <a:rPr lang="ru-RU" sz="1600" dirty="0" smtClean="0">
                <a:latin typeface="Century Gothic" pitchFamily="34" charset="0"/>
              </a:rPr>
              <a:t>Люди его земли</a:t>
            </a:r>
          </a:p>
          <a:p>
            <a:pPr algn="ctr">
              <a:buNone/>
            </a:pPr>
            <a:r>
              <a:rPr lang="ru-RU" sz="1600" dirty="0" smtClean="0">
                <a:latin typeface="Century Gothic" pitchFamily="34" charset="0"/>
              </a:rPr>
              <a:t>Жаждущему отраву</a:t>
            </a:r>
          </a:p>
          <a:p>
            <a:pPr algn="ctr">
              <a:buNone/>
            </a:pPr>
            <a:r>
              <a:rPr lang="ru-RU" sz="1600" dirty="0" smtClean="0">
                <a:latin typeface="Century Gothic" pitchFamily="34" charset="0"/>
              </a:rPr>
              <a:t>В чаше преподнесли.</a:t>
            </a:r>
          </a:p>
          <a:p>
            <a:pPr algn="ctr">
              <a:buNone/>
            </a:pPr>
            <a:r>
              <a:rPr lang="ru-RU" sz="1600" dirty="0" smtClean="0">
                <a:latin typeface="Century Gothic" pitchFamily="34" charset="0"/>
              </a:rPr>
              <a:t>Сказали ему «Проклятый!</a:t>
            </a:r>
          </a:p>
          <a:p>
            <a:pPr algn="ctr">
              <a:buNone/>
            </a:pPr>
            <a:r>
              <a:rPr lang="ru-RU" sz="1600" dirty="0" smtClean="0">
                <a:latin typeface="Century Gothic" pitchFamily="34" charset="0"/>
              </a:rPr>
              <a:t>Пей, осуши до дна!</a:t>
            </a:r>
          </a:p>
          <a:p>
            <a:pPr algn="ctr">
              <a:buNone/>
            </a:pPr>
            <a:r>
              <a:rPr lang="ru-RU" sz="1600" dirty="0" smtClean="0">
                <a:latin typeface="Century Gothic" pitchFamily="34" charset="0"/>
              </a:rPr>
              <a:t>И правды твоей не надо нам,</a:t>
            </a:r>
          </a:p>
          <a:p>
            <a:pPr algn="ctr">
              <a:buNone/>
            </a:pPr>
            <a:r>
              <a:rPr lang="ru-RU" sz="1600" dirty="0" smtClean="0">
                <a:latin typeface="Century Gothic" pitchFamily="34" charset="0"/>
              </a:rPr>
              <a:t>И песня твоя не нужна!»</a:t>
            </a:r>
          </a:p>
          <a:p>
            <a:pPr algn="ctr">
              <a:buNone/>
            </a:pPr>
            <a:endParaRPr lang="ru-RU" sz="1600" dirty="0">
              <a:latin typeface="Century Gothic" pitchFamily="34" charset="0"/>
            </a:endParaRPr>
          </a:p>
        </p:txBody>
      </p:sp>
      <p:pic>
        <p:nvPicPr>
          <p:cNvPr id="17410" name="Picture 2" descr="http://www2.fotki.ykt.ru/albums/userpics/38318/1379313517_42_stali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81489" y="2493980"/>
            <a:ext cx="3362511" cy="4364020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https://upload.wikimedia.org/wikipedia/commons/thumb/5/51/Gulag_Location_Map.png/300px-Gulag_Location_Map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71501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28596" y="5657671"/>
            <a:ext cx="87154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Интегральная карта лагерей системы </a:t>
            </a:r>
            <a:r>
              <a:rPr lang="ru-RU" sz="2400" dirty="0" err="1" smtClean="0"/>
              <a:t>ГУЛаг</a:t>
            </a:r>
            <a:r>
              <a:rPr lang="ru-RU" sz="2400" dirty="0" smtClean="0"/>
              <a:t>, </a:t>
            </a:r>
          </a:p>
          <a:p>
            <a:r>
              <a:rPr lang="ru-RU" sz="2400" dirty="0" smtClean="0"/>
              <a:t>существовавших с 1923 по 1967 годы, на основании </a:t>
            </a:r>
          </a:p>
          <a:p>
            <a:r>
              <a:rPr lang="ru-RU" sz="2400" dirty="0" smtClean="0"/>
              <a:t>данных правозащитного общества «</a:t>
            </a:r>
            <a:r>
              <a:rPr lang="ru-RU" sz="2400" dirty="0" smtClean="0">
                <a:hlinkClick r:id="rId3" tooltip="Мемориал (организация)"/>
              </a:rPr>
              <a:t>Мемориал</a:t>
            </a:r>
            <a:r>
              <a:rPr lang="ru-RU" sz="2400" dirty="0" smtClean="0"/>
              <a:t>»</a:t>
            </a:r>
            <a:endParaRPr lang="ru-RU" sz="2400" dirty="0"/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214942" y="1554162"/>
            <a:ext cx="3776658" cy="452596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ЗАКОН</a:t>
            </a:r>
          </a:p>
          <a:p>
            <a:pPr>
              <a:buNone/>
            </a:pPr>
            <a:r>
              <a:rPr lang="ru-RU" dirty="0" smtClean="0"/>
              <a:t>«О трех колосках»</a:t>
            </a:r>
            <a:endParaRPr lang="ru-RU" dirty="0"/>
          </a:p>
        </p:txBody>
      </p:sp>
      <p:pic>
        <p:nvPicPr>
          <p:cNvPr id="36866" name="Picture 2" descr="C:\Users\Администратор\Desktop\20-е годы\о 3 колосках 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0" y="0"/>
            <a:ext cx="5147903" cy="6988110"/>
          </a:xfrm>
          <a:prstGeom prst="rect">
            <a:avLst/>
          </a:prstGeom>
          <a:noFill/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5842" name="Picture 2" descr="C:\Users\Администратор\Desktop\20-е годы\лагерь 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79512" y="6021288"/>
            <a:ext cx="65903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Женщины-заключенные, перевозящие на тачках камни,</a:t>
            </a:r>
          </a:p>
          <a:p>
            <a:pPr algn="ctr"/>
            <a:r>
              <a:rPr lang="ru-RU" b="1" dirty="0" smtClean="0"/>
              <a:t>ф</a:t>
            </a:r>
            <a:r>
              <a:rPr lang="ru-RU" b="1" dirty="0" smtClean="0"/>
              <a:t>ото 1933г.</a:t>
            </a:r>
            <a:endParaRPr lang="ru-RU" b="1" dirty="0"/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22" name="Picture 2" descr="Рисунки из ГУЛАГа. ЖУТЬ! (39 фото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3554" name="Picture 2" descr="Архивные снимки заключённых ГУЛАГа (18 фото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6012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932040" y="6021288"/>
            <a:ext cx="44941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Работы заключенных на лесоповале,</a:t>
            </a:r>
          </a:p>
          <a:p>
            <a:r>
              <a:rPr lang="ru-RU" b="1" dirty="0" smtClean="0"/>
              <a:t>ф</a:t>
            </a:r>
            <a:r>
              <a:rPr lang="ru-RU" b="1" dirty="0" smtClean="0"/>
              <a:t>ото 30-х г.</a:t>
            </a:r>
            <a:endParaRPr lang="ru-RU" b="1" dirty="0"/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42" name="Picture 2" descr="Архивные снимки заключённых ГУЛАГа (18 фото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412939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267744" y="6488668"/>
            <a:ext cx="61957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Строительство заключенными бараков, фото 30-х г.</a:t>
            </a:r>
            <a:endParaRPr lang="ru-RU" b="1" dirty="0"/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9394" name="Picture 2" descr="Архивные снимки заключённых ГУЛАГа (18 фото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37617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0418" name="Picture 2" descr="Архивные снимки заключённых ГУЛАГа (18 фото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321551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686800" cy="8382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МОДЕРНИЗАЦИЯ СОВЕТСКОЙ ЭКОНОМИКИ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554163"/>
            <a:ext cx="8705880" cy="588954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индустриализация          коллективизация</a:t>
            </a:r>
            <a:endParaRPr lang="ru-RU" dirty="0"/>
          </a:p>
        </p:txBody>
      </p:sp>
      <p:pic>
        <p:nvPicPr>
          <p:cNvPr id="41986" name="Picture 2" descr="C:\Users\Администратор\Desktop\20-е годы\сталин 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16502" y="2214554"/>
            <a:ext cx="7021506" cy="4643446"/>
          </a:xfrm>
          <a:prstGeom prst="rect">
            <a:avLst/>
          </a:prstGeom>
          <a:noFill/>
        </p:spPr>
      </p:pic>
      <p:cxnSp>
        <p:nvCxnSpPr>
          <p:cNvPr id="6" name="Прямая со стрелкой 5"/>
          <p:cNvCxnSpPr/>
          <p:nvPr/>
        </p:nvCxnSpPr>
        <p:spPr>
          <a:xfrm rot="10800000" flipV="1">
            <a:off x="2285984" y="1071546"/>
            <a:ext cx="857256" cy="42862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5000628" y="1071546"/>
            <a:ext cx="1071570" cy="42862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0" y="6396335"/>
            <a:ext cx="33045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/>
              <a:t>Б.Ефремов «Сталин у штурвала СССР», </a:t>
            </a:r>
          </a:p>
          <a:p>
            <a:r>
              <a:rPr lang="ru-RU" sz="1200" b="1" dirty="0" smtClean="0"/>
              <a:t>рисунок,  1933</a:t>
            </a:r>
            <a:endParaRPr lang="ru-RU" sz="1200" b="1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индустриализация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6562" name="Picture 2" descr="Годы индустриализаци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1285860"/>
            <a:ext cx="7480459" cy="521495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1052736"/>
            <a:ext cx="7772400" cy="1470025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Century Gothic" pitchFamily="34" charset="0"/>
              </a:rPr>
              <a:t>Внутренняя политика СССР </a:t>
            </a:r>
            <a:b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Century Gothic" pitchFamily="34" charset="0"/>
              </a:rPr>
            </a:b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Century Gothic" pitchFamily="34" charset="0"/>
              </a:rPr>
              <a:t>в 20-30-е годы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3886200"/>
            <a:ext cx="8208912" cy="2351112"/>
          </a:xfrm>
        </p:spPr>
        <p:txBody>
          <a:bodyPr/>
          <a:lstStyle/>
          <a:p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1.Внутрипартийная борьба</a:t>
            </a:r>
          </a:p>
          <a:p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2.Формирование системы 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ГУЛАГ</a:t>
            </a:r>
            <a:endParaRPr lang="ru-RU" dirty="0" smtClean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3.Модернизация экономики</a:t>
            </a:r>
          </a:p>
          <a:p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4.Культурная революция</a:t>
            </a:r>
            <a:endParaRPr lang="ru-RU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" name="Правая фигурная скобка 3"/>
          <p:cNvSpPr/>
          <p:nvPr/>
        </p:nvSpPr>
        <p:spPr>
          <a:xfrm>
            <a:off x="5143504" y="4286256"/>
            <a:ext cx="1071570" cy="2143140"/>
          </a:xfrm>
          <a:prstGeom prst="rightBrac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6305338" y="5000636"/>
            <a:ext cx="28386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или Формирование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</a:rPr>
              <a:t>тоталитарной системы</a:t>
            </a:r>
            <a:endParaRPr lang="ru-RU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86380" y="285728"/>
            <a:ext cx="3534092" cy="8382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Строительство</a:t>
            </a:r>
            <a:br>
              <a:rPr lang="ru-RU" dirty="0" smtClean="0"/>
            </a:br>
            <a:r>
              <a:rPr lang="ru-RU" dirty="0" smtClean="0"/>
              <a:t>Днепрогэса</a:t>
            </a:r>
            <a:br>
              <a:rPr lang="ru-RU" dirty="0" smtClean="0"/>
            </a:br>
            <a:r>
              <a:rPr lang="ru-RU" sz="2200" dirty="0" smtClean="0"/>
              <a:t>1932г.</a:t>
            </a:r>
            <a:endParaRPr lang="ru-RU" sz="2200" dirty="0"/>
          </a:p>
        </p:txBody>
      </p:sp>
      <p:pic>
        <p:nvPicPr>
          <p:cNvPr id="6" name="Picture 2" descr="C:\Users\Администратор\Desktop\20-е годы\днепрогэс 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2219405" y="2285992"/>
            <a:ext cx="6924595" cy="4572008"/>
          </a:xfrm>
          <a:prstGeom prst="rect">
            <a:avLst/>
          </a:prstGeom>
          <a:noFill/>
        </p:spPr>
      </p:pic>
      <p:pic>
        <p:nvPicPr>
          <p:cNvPr id="28676" name="Picture 4" descr="Итоги индустриализаци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1"/>
            <a:ext cx="3857619" cy="35930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2" name="Picture 4" descr="Социалистическая индустриализаци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97379" y="2441949"/>
            <a:ext cx="7946621" cy="4416051"/>
          </a:xfrm>
          <a:prstGeom prst="rect">
            <a:avLst/>
          </a:prstGeom>
          <a:noFill/>
        </p:spPr>
      </p:pic>
      <p:pic>
        <p:nvPicPr>
          <p:cNvPr id="6" name="Picture 2" descr="Особенности индустриализаци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1"/>
            <a:ext cx="2683048" cy="3857627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995936" y="1772816"/>
            <a:ext cx="49030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Первый завод, построенный в нач.30-х г.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86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86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86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86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8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0658" name="Picture 2" descr="Причины индустриализаци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-232176"/>
            <a:ext cx="9144001" cy="7090175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коллективизация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3794" name="Picture 2" descr="C:\Users\Администратор\Desktop\20-е годы\коллективизация 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1571612"/>
            <a:ext cx="6858000" cy="4600575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upload.wikimedia.org/wikipedia/commons/thumb/0/0a/15th_Congress_of_the_All-Union_Communist_Party_%28Bolsheviks%29.jpg/250px-15th_Congress_of_the_All-Union_Communist_Party_%28Bolsheviks%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929058" cy="3457573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851920" y="0"/>
            <a:ext cx="36813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Рыков, </a:t>
            </a:r>
            <a:r>
              <a:rPr lang="ru-RU" b="1" dirty="0" err="1" smtClean="0"/>
              <a:t>Скрыпник</a:t>
            </a:r>
            <a:r>
              <a:rPr lang="ru-RU" b="1" dirty="0" smtClean="0"/>
              <a:t> и Сталин </a:t>
            </a:r>
          </a:p>
          <a:p>
            <a:r>
              <a:rPr lang="ru-RU" b="1" dirty="0" smtClean="0"/>
              <a:t>на </a:t>
            </a:r>
            <a:r>
              <a:rPr lang="ru-RU" b="1" dirty="0" smtClean="0">
                <a:hlinkClick r:id="rId3" tooltip="XV съезд ВКП(б)"/>
              </a:rPr>
              <a:t>XV съезде ВКП(б)</a:t>
            </a:r>
            <a:r>
              <a:rPr lang="ru-RU" b="1" dirty="0" smtClean="0"/>
              <a:t> 1927 года</a:t>
            </a:r>
            <a:endParaRPr lang="ru-RU" b="1" dirty="0"/>
          </a:p>
        </p:txBody>
      </p:sp>
      <p:pic>
        <p:nvPicPr>
          <p:cNvPr id="7" name="Picture 2" descr="C:\Users\Администратор\Desktop\20-е годы\принятие в колхоз 0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0800000">
            <a:off x="4000496" y="1428736"/>
            <a:ext cx="5143504" cy="5711432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714348" y="5715016"/>
            <a:ext cx="3056093" cy="12926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Крестьяне голосуют</a:t>
            </a:r>
          </a:p>
          <a:p>
            <a:r>
              <a:rPr lang="ru-RU" b="1" dirty="0" smtClean="0"/>
              <a:t> за </a:t>
            </a:r>
            <a:r>
              <a:rPr lang="ru-RU" b="1" dirty="0" smtClean="0"/>
              <a:t>вступление в колхоз, </a:t>
            </a:r>
          </a:p>
          <a:p>
            <a:r>
              <a:rPr lang="ru-RU" dirty="0" smtClean="0"/>
              <a:t>фото 1928г.</a:t>
            </a:r>
          </a:p>
          <a:p>
            <a:endParaRPr lang="ru-RU" sz="2400" dirty="0"/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2" descr="Цель индустриализаци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500042"/>
            <a:ext cx="7387811" cy="5572164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331640" y="6165304"/>
            <a:ext cx="73314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Первые трактора, выпущенные Сталинградским тракторным </a:t>
            </a:r>
            <a:endParaRPr lang="ru-RU" b="1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C:\Users\Администратор\Desktop\20-е годы\раскулачивание 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357158" y="500042"/>
            <a:ext cx="8360147" cy="5854782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619672" y="6309320"/>
            <a:ext cx="56346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Высылка раскулаченных крестьян, фото 1929г.</a:t>
            </a:r>
            <a:endParaRPr lang="ru-RU" b="1" dirty="0"/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C:\Users\Администратор\Desktop\20-е годы\дети 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430113"/>
            <a:ext cx="8206900" cy="5837303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619672" y="6211669"/>
            <a:ext cx="62639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Дети сопровождают на поле родителей-колхозников</a:t>
            </a:r>
          </a:p>
          <a:p>
            <a:pPr algn="ctr"/>
            <a:r>
              <a:rPr lang="ru-RU" b="1" dirty="0" smtClean="0"/>
              <a:t>ф</a:t>
            </a:r>
            <a:r>
              <a:rPr lang="ru-RU" b="1" dirty="0" smtClean="0"/>
              <a:t>ото, 1931г</a:t>
            </a:r>
            <a:endParaRPr lang="ru-RU" b="1" dirty="0"/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C:\Users\Администратор\Desktop\20-е годы\в колхоз 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795660" y="-509831"/>
            <a:ext cx="5766995" cy="7929618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115616" y="6309320"/>
            <a:ext cx="62827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Крестьяне подают заявление о вступлении в колхоз,</a:t>
            </a:r>
          </a:p>
          <a:p>
            <a:pPr algn="ctr"/>
            <a:r>
              <a:rPr lang="ru-RU" b="1" dirty="0" smtClean="0"/>
              <a:t> фото, 1930г.</a:t>
            </a:r>
            <a:endParaRPr lang="ru-RU" b="1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C:\Users\Администратор\Desktop\20-е годы\культревйия 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571480"/>
            <a:ext cx="8215370" cy="5865301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483768" y="6525344"/>
            <a:ext cx="37694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Изба-читальня, фото 20-е годы</a:t>
            </a:r>
            <a:endParaRPr lang="ru-RU" b="1" dirty="0"/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5918" y="285728"/>
            <a:ext cx="5481646" cy="828660"/>
          </a:xfrm>
        </p:spPr>
        <p:txBody>
          <a:bodyPr/>
          <a:lstStyle/>
          <a:p>
            <a:r>
              <a:rPr lang="ru-RU" dirty="0" smtClean="0"/>
              <a:t>ОТВЕТЬТЕ НА ВОПРОСЫ: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None/>
            </a:pPr>
            <a:r>
              <a:rPr lang="ru-RU" dirty="0" smtClean="0"/>
              <a:t>1.Что такое тоталитаризм? </a:t>
            </a:r>
          </a:p>
          <a:p>
            <a:pPr marL="514350" indent="-514350">
              <a:buAutoNum type="arabicPeriod"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2. В каких государствах мира в 20-30-е годы утверждаются тоталитарные режимы? 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3. Что явилось причиной их утверждения? Назовите черты этих режимов? </a:t>
            </a:r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</a:t>
            </a:r>
            <a:r>
              <a:rPr lang="ru-RU" dirty="0" err="1" smtClean="0"/>
              <a:t>оотнеси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r>
              <a:rPr lang="ru-RU" dirty="0" smtClean="0"/>
              <a:t>СОБЫТИЯ	ГОДЫ</a:t>
            </a:r>
          </a:p>
          <a:p>
            <a:pPr>
              <a:buNone/>
            </a:pPr>
            <a:r>
              <a:rPr lang="ru-RU" dirty="0" smtClean="0"/>
              <a:t>А)    переход  к  </a:t>
            </a:r>
            <a:r>
              <a:rPr lang="ru-RU" dirty="0" err="1" smtClean="0"/>
              <a:t>НЭПу</a:t>
            </a:r>
            <a:r>
              <a:rPr lang="ru-RU" dirty="0" smtClean="0"/>
              <a:t>             </a:t>
            </a:r>
            <a:r>
              <a:rPr lang="ru-RU" dirty="0" smtClean="0"/>
              <a:t> </a:t>
            </a:r>
            <a:r>
              <a:rPr lang="ru-RU" sz="3000" dirty="0" smtClean="0"/>
              <a:t>1)  1924 г.</a:t>
            </a:r>
          </a:p>
          <a:p>
            <a:pPr>
              <a:buNone/>
            </a:pPr>
            <a:r>
              <a:rPr lang="ru-RU" dirty="0" smtClean="0"/>
              <a:t>Б)  создание  Госплана           </a:t>
            </a:r>
            <a:r>
              <a:rPr lang="ru-RU" dirty="0" smtClean="0"/>
              <a:t> </a:t>
            </a:r>
            <a:r>
              <a:rPr lang="ru-RU" sz="3000" dirty="0" smtClean="0"/>
              <a:t>2</a:t>
            </a:r>
            <a:r>
              <a:rPr lang="ru-RU" sz="3000" dirty="0" smtClean="0"/>
              <a:t>)  1928 г.</a:t>
            </a:r>
          </a:p>
          <a:p>
            <a:pPr>
              <a:buNone/>
            </a:pPr>
            <a:r>
              <a:rPr lang="ru-RU" dirty="0" smtClean="0"/>
              <a:t>В)  вторая  пятилетка              </a:t>
            </a:r>
            <a:r>
              <a:rPr lang="ru-RU" dirty="0" smtClean="0"/>
              <a:t> </a:t>
            </a:r>
            <a:r>
              <a:rPr lang="ru-RU" sz="3000" dirty="0" smtClean="0"/>
              <a:t>3</a:t>
            </a:r>
            <a:r>
              <a:rPr lang="ru-RU" sz="3000" dirty="0" smtClean="0"/>
              <a:t>)  14  марта  1921 </a:t>
            </a:r>
          </a:p>
          <a:p>
            <a:pPr>
              <a:buNone/>
            </a:pPr>
            <a:r>
              <a:rPr lang="ru-RU" dirty="0" smtClean="0"/>
              <a:t>Г)  голод  в СССР                    </a:t>
            </a:r>
            <a:r>
              <a:rPr lang="ru-RU" dirty="0" smtClean="0"/>
              <a:t> 4</a:t>
            </a:r>
            <a:r>
              <a:rPr lang="ru-RU" dirty="0" smtClean="0"/>
              <a:t>)  1933-1937 гг.</a:t>
            </a:r>
          </a:p>
          <a:p>
            <a:pPr>
              <a:buNone/>
            </a:pPr>
            <a:r>
              <a:rPr lang="ru-RU" dirty="0" smtClean="0"/>
              <a:t>                                                 </a:t>
            </a:r>
            <a:r>
              <a:rPr lang="ru-RU" dirty="0" smtClean="0"/>
              <a:t>  </a:t>
            </a:r>
            <a:r>
              <a:rPr lang="ru-RU" dirty="0" smtClean="0"/>
              <a:t>5)  1923 г.</a:t>
            </a:r>
          </a:p>
          <a:p>
            <a:pPr>
              <a:buNone/>
            </a:pPr>
            <a:r>
              <a:rPr lang="en-US" dirty="0" smtClean="0"/>
              <a:t>                                                  </a:t>
            </a:r>
            <a:r>
              <a:rPr lang="en-US" dirty="0" smtClean="0"/>
              <a:t> </a:t>
            </a:r>
            <a:r>
              <a:rPr lang="ru-RU" dirty="0" smtClean="0"/>
              <a:t>6)  1932-1933 гг.</a:t>
            </a:r>
            <a:endParaRPr lang="ru-RU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800" dirty="0" smtClean="0"/>
              <a:t>Ниже приведён список терминов. Все они, за исключением одного, относятся к событиям (явлениям) 1920–</a:t>
            </a:r>
            <a:r>
              <a:rPr lang="ru-RU" sz="2800" dirty="0" err="1" smtClean="0"/>
              <a:t>х</a:t>
            </a:r>
            <a:r>
              <a:rPr lang="ru-RU" sz="2800" dirty="0" smtClean="0"/>
              <a:t> – 1930-х гг.: </a:t>
            </a:r>
            <a:endParaRPr lang="ru-RU" sz="2800" dirty="0" smtClean="0"/>
          </a:p>
          <a:p>
            <a:pPr>
              <a:buNone/>
            </a:pPr>
            <a:r>
              <a:rPr lang="ru-RU" i="1" dirty="0" smtClean="0"/>
              <a:t>1</a:t>
            </a:r>
            <a:r>
              <a:rPr lang="ru-RU" i="1" dirty="0" smtClean="0"/>
              <a:t>) культурная  революция</a:t>
            </a:r>
            <a:r>
              <a:rPr lang="ru-RU" dirty="0" smtClean="0"/>
              <a:t>; 2) </a:t>
            </a:r>
            <a:r>
              <a:rPr lang="ru-RU" i="1" dirty="0" smtClean="0"/>
              <a:t>колхоз;</a:t>
            </a:r>
            <a:r>
              <a:rPr lang="ru-RU" dirty="0" smtClean="0"/>
              <a:t> 3) </a:t>
            </a:r>
            <a:r>
              <a:rPr lang="ru-RU" i="1" dirty="0" smtClean="0"/>
              <a:t>ударники;</a:t>
            </a:r>
            <a:r>
              <a:rPr lang="ru-RU" dirty="0" smtClean="0"/>
              <a:t>4) </a:t>
            </a:r>
            <a:r>
              <a:rPr lang="ru-RU" i="1" dirty="0" smtClean="0"/>
              <a:t>продналог</a:t>
            </a:r>
            <a:r>
              <a:rPr lang="ru-RU" dirty="0" smtClean="0"/>
              <a:t>; 5) </a:t>
            </a:r>
            <a:r>
              <a:rPr lang="ru-RU" i="1" dirty="0" smtClean="0"/>
              <a:t>«</a:t>
            </a:r>
            <a:r>
              <a:rPr lang="ru-RU" i="1" dirty="0" err="1" smtClean="0"/>
              <a:t>власовцы</a:t>
            </a:r>
            <a:r>
              <a:rPr lang="ru-RU" i="1" dirty="0" smtClean="0"/>
              <a:t>»</a:t>
            </a:r>
            <a:r>
              <a:rPr lang="ru-RU" dirty="0" smtClean="0"/>
              <a:t>; 6) </a:t>
            </a:r>
            <a:r>
              <a:rPr lang="ru-RU" i="1" dirty="0" smtClean="0"/>
              <a:t>трудодень.</a:t>
            </a:r>
            <a:endParaRPr lang="ru-RU" dirty="0" smtClean="0"/>
          </a:p>
          <a:p>
            <a:pPr>
              <a:buNone/>
            </a:pPr>
            <a:r>
              <a:rPr lang="ru-RU" sz="2800" dirty="0" smtClean="0"/>
              <a:t>Найдите  и  запишите  </a:t>
            </a:r>
            <a:r>
              <a:rPr lang="ru-RU" sz="2800" u="sng" dirty="0" smtClean="0"/>
              <a:t>порядковый  номер  </a:t>
            </a:r>
            <a:r>
              <a:rPr lang="ru-RU" sz="2800" dirty="0" smtClean="0"/>
              <a:t>термина,  относящегося  к  другому историческому периоду</a:t>
            </a:r>
            <a:endParaRPr lang="ru-RU" sz="2800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Запишите термин, о котором идёт речь.</a:t>
            </a:r>
          </a:p>
          <a:p>
            <a:pPr>
              <a:buNone/>
            </a:pPr>
            <a:r>
              <a:rPr lang="ru-RU" dirty="0" smtClean="0"/>
              <a:t>Политическая  репрессия, применявшаяся  в  административном  порядке  местными  органами  исполнительной  власти  по  политическим  и  социальным  признакам  в  отношении  определенной  категории  крестьянского  населения.</a:t>
            </a:r>
          </a:p>
          <a:p>
            <a:pPr>
              <a:buNone/>
            </a:pPr>
            <a:r>
              <a:rPr lang="ru-RU" dirty="0" err="1" smtClean="0"/>
              <a:t>Ответ:______________________</a:t>
            </a:r>
            <a:endParaRPr lang="ru-RU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 smtClean="0"/>
              <a:t>Что из перечисленного относится к новой экономической политике (1921–1928 гг.)? Выберите три ответа и запишите в таблицу </a:t>
            </a:r>
            <a:r>
              <a:rPr lang="ru-RU" b="1" u="heavy" dirty="0" smtClean="0"/>
              <a:t>цифры</a:t>
            </a:r>
            <a:r>
              <a:rPr lang="ru-RU" dirty="0" smtClean="0"/>
              <a:t>, под которыми они указаны.</a:t>
            </a:r>
          </a:p>
          <a:p>
            <a:pPr>
              <a:buNone/>
            </a:pPr>
            <a:r>
              <a:rPr lang="ru-RU" dirty="0" smtClean="0"/>
              <a:t>  1)  утверждение  частной  собственности  на  землю</a:t>
            </a:r>
          </a:p>
          <a:p>
            <a:pPr>
              <a:buNone/>
            </a:pPr>
            <a:r>
              <a:rPr lang="ru-RU" dirty="0" smtClean="0"/>
              <a:t>   2)  введение  хозрасчёта  на  государственных  предприятиях</a:t>
            </a:r>
          </a:p>
          <a:p>
            <a:pPr>
              <a:buNone/>
            </a:pPr>
            <a:r>
              <a:rPr lang="ru-RU" dirty="0" smtClean="0"/>
              <a:t>  3)  денационализация  тяжёлой  промышленности</a:t>
            </a:r>
          </a:p>
          <a:p>
            <a:pPr>
              <a:buNone/>
            </a:pPr>
            <a:r>
              <a:rPr lang="ru-RU" dirty="0" smtClean="0"/>
              <a:t>   4)  появление  кредитно-денежной  системы  и  бирж</a:t>
            </a:r>
          </a:p>
          <a:p>
            <a:pPr>
              <a:buNone/>
            </a:pPr>
            <a:r>
              <a:rPr lang="ru-RU" dirty="0" smtClean="0"/>
              <a:t>   5)   отмена  государственной  монополии  внешней  торговли</a:t>
            </a:r>
          </a:p>
          <a:p>
            <a:pPr>
              <a:buNone/>
            </a:pPr>
            <a:r>
              <a:rPr lang="ru-RU" dirty="0" smtClean="0"/>
              <a:t>   6)  введение  концессий</a:t>
            </a:r>
          </a:p>
          <a:p>
            <a:pPr>
              <a:buNone/>
            </a:pPr>
            <a:r>
              <a:rPr lang="en-US" dirty="0" err="1" smtClean="0"/>
              <a:t>Ответ</a:t>
            </a:r>
            <a:r>
              <a:rPr lang="ru-RU" dirty="0" smtClean="0"/>
              <a:t>:</a:t>
            </a:r>
          </a:p>
          <a:p>
            <a:endParaRPr lang="ru-RU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000372"/>
            <a:ext cx="8686800" cy="84124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1. Какое из изученных событий показалось вам наиболее интересным?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2. Выскажите ваше отношение к изученным событиям?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3. Слышали ли вы что-то от бабушек, дедушек о тех далеких временах?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158" y="357166"/>
            <a:ext cx="8391306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Домашнее задание</a:t>
            </a:r>
          </a:p>
          <a:p>
            <a:r>
              <a:rPr lang="ru-RU" sz="2400" dirty="0" smtClean="0"/>
              <a:t>1.Составить исторический портрет И.В.Сталина</a:t>
            </a:r>
          </a:p>
          <a:p>
            <a:r>
              <a:rPr lang="ru-RU" sz="2400" dirty="0" smtClean="0"/>
              <a:t>2. Заполнить </a:t>
            </a:r>
            <a:r>
              <a:rPr lang="ru-RU" sz="2400" dirty="0" smtClean="0"/>
              <a:t>таблицу   </a:t>
            </a:r>
            <a:r>
              <a:rPr lang="ru-RU" sz="2400" dirty="0" smtClean="0">
                <a:latin typeface="Ariston" pitchFamily="66" charset="0"/>
              </a:rPr>
              <a:t>«</a:t>
            </a:r>
            <a:r>
              <a:rPr lang="ru-RU" sz="2800" i="1" dirty="0" smtClean="0">
                <a:latin typeface="Ariston" pitchFamily="66" charset="0"/>
              </a:rPr>
              <a:t>Мероприятия советской власти, способствовавшие формированию тоталитаризма в 20-30-е годы 20 века»</a:t>
            </a:r>
            <a:endParaRPr lang="ru-RU" sz="2800" i="1" dirty="0" smtClean="0">
              <a:latin typeface="Ariston" pitchFamily="66" charset="0"/>
            </a:endParaRP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683568" y="2636912"/>
          <a:ext cx="7572429" cy="3654747"/>
        </p:xfrm>
        <a:graphic>
          <a:graphicData uri="http://schemas.openxmlformats.org/drawingml/2006/table">
            <a:tbl>
              <a:tblPr/>
              <a:tblGrid>
                <a:gridCol w="2524143"/>
                <a:gridCol w="2524143"/>
                <a:gridCol w="2524143"/>
              </a:tblGrid>
              <a:tr h="182166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TimesNewRomanPS-BoldMT"/>
                          <a:cs typeface="Times New Roman"/>
                        </a:rPr>
                        <a:t>сфера</a:t>
                      </a:r>
                      <a:endParaRPr lang="ru-RU" sz="2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265" marR="502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TimesNewRomanPS-BoldMT"/>
                          <a:cs typeface="Times New Roman"/>
                        </a:rPr>
                        <a:t>мероприятия</a:t>
                      </a:r>
                      <a:endParaRPr lang="ru-RU" sz="2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265" marR="502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TimesNewRomanPS-BoldMT"/>
                          <a:cs typeface="Times New Roman"/>
                        </a:rPr>
                        <a:t>Как способствовало формированию тоталитарной системы</a:t>
                      </a:r>
                      <a:endParaRPr lang="ru-RU" sz="2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265" marR="502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36433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TimesNewRomanPS-BoldMT"/>
                          <a:cs typeface="Times New Roman"/>
                        </a:rPr>
                        <a:t>Политика</a:t>
                      </a:r>
                      <a:endParaRPr lang="ru-RU" sz="2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265" marR="502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2400" dirty="0">
                        <a:latin typeface="Times New Roman"/>
                        <a:ea typeface="TimesNewRomanPS-BoldMT"/>
                        <a:cs typeface="Times New Roman"/>
                      </a:endParaRPr>
                    </a:p>
                  </a:txBody>
                  <a:tcPr marL="50265" marR="502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2400" dirty="0">
                        <a:latin typeface="Times New Roman"/>
                        <a:ea typeface="TimesNewRomanPS-BoldMT"/>
                        <a:cs typeface="Times New Roman"/>
                      </a:endParaRPr>
                    </a:p>
                  </a:txBody>
                  <a:tcPr marL="50265" marR="502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6433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TimesNewRomanPS-BoldMT"/>
                          <a:cs typeface="Times New Roman"/>
                        </a:rPr>
                        <a:t>Экономика</a:t>
                      </a:r>
                      <a:endParaRPr lang="ru-RU" sz="2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265" marR="502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2400" dirty="0">
                        <a:latin typeface="Times New Roman"/>
                        <a:ea typeface="TimesNewRomanPS-BoldMT"/>
                        <a:cs typeface="Times New Roman"/>
                      </a:endParaRPr>
                    </a:p>
                  </a:txBody>
                  <a:tcPr marL="50265" marR="502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2400" dirty="0">
                        <a:latin typeface="Times New Roman"/>
                        <a:ea typeface="TimesNewRomanPS-BoldMT"/>
                        <a:cs typeface="Times New Roman"/>
                      </a:endParaRPr>
                    </a:p>
                  </a:txBody>
                  <a:tcPr marL="50265" marR="502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6433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TimesNewRomanPS-BoldMT"/>
                          <a:cs typeface="Times New Roman"/>
                        </a:rPr>
                        <a:t>Духовная сфера</a:t>
                      </a:r>
                      <a:endParaRPr lang="ru-RU" sz="2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265" marR="502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2400" dirty="0">
                        <a:latin typeface="Times New Roman"/>
                        <a:ea typeface="TimesNewRomanPS-BoldMT"/>
                        <a:cs typeface="Times New Roman"/>
                      </a:endParaRPr>
                    </a:p>
                  </a:txBody>
                  <a:tcPr marL="50265" marR="502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2400" dirty="0">
                        <a:latin typeface="Times New Roman"/>
                        <a:ea typeface="TimesNewRomanPS-BoldMT"/>
                        <a:cs typeface="Times New Roman"/>
                      </a:endParaRPr>
                    </a:p>
                  </a:txBody>
                  <a:tcPr marL="50265" marR="502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72866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TimesNewRomanPS-BoldMT"/>
                          <a:cs typeface="Times New Roman"/>
                        </a:rPr>
                        <a:t>Социальная сфера</a:t>
                      </a:r>
                      <a:endParaRPr lang="ru-RU" sz="2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265" marR="502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2400" dirty="0">
                        <a:latin typeface="Times New Roman"/>
                        <a:ea typeface="TimesNewRomanPS-BoldMT"/>
                        <a:cs typeface="Times New Roman"/>
                      </a:endParaRPr>
                    </a:p>
                  </a:txBody>
                  <a:tcPr marL="50265" marR="502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2400" dirty="0">
                        <a:latin typeface="Times New Roman"/>
                        <a:ea typeface="TimesNewRomanPS-BoldMT"/>
                        <a:cs typeface="Times New Roman"/>
                      </a:endParaRPr>
                    </a:p>
                  </a:txBody>
                  <a:tcPr marL="50265" marR="502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C:\Users\Администратор\Desktop\20-е годы\совещание 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1357290" y="1428736"/>
            <a:ext cx="6272218" cy="4486378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403648" y="6021288"/>
            <a:ext cx="58946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b="1" dirty="0" smtClean="0"/>
              <a:t>П.Васильев «В.Ленин, И.Сталин и В.Молотов в редакции «Правда» в 1917г.</a:t>
            </a:r>
          </a:p>
          <a:p>
            <a:pPr algn="ctr"/>
            <a:r>
              <a:rPr lang="ru-RU" sz="1200" b="1" dirty="0" smtClean="0"/>
              <a:t>Рисунок 1950г.</a:t>
            </a:r>
            <a:endParaRPr lang="ru-RU" sz="1200" b="1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53094" y="1214422"/>
            <a:ext cx="3490906" cy="838200"/>
          </a:xfrm>
        </p:spPr>
        <p:txBody>
          <a:bodyPr>
            <a:normAutofit fontScale="90000"/>
          </a:bodyPr>
          <a:lstStyle/>
          <a:p>
            <a:r>
              <a:rPr lang="ru-RU" sz="4900" dirty="0" smtClean="0"/>
              <a:t>1923 год-</a:t>
            </a:r>
            <a:r>
              <a:rPr lang="ru-RU" dirty="0" smtClean="0"/>
              <a:t>обострение</a:t>
            </a:r>
            <a:r>
              <a:rPr lang="ru-RU" sz="4900" dirty="0" smtClean="0"/>
              <a:t> </a:t>
            </a:r>
            <a:r>
              <a:rPr lang="ru-RU" dirty="0" smtClean="0"/>
              <a:t>отношений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24532" y="2332037"/>
            <a:ext cx="3419468" cy="4525963"/>
          </a:xfrm>
        </p:spPr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  НАЧАЛО ВНУТРИ-ПАРТИЙНОЙ БОРЬБЫ</a:t>
            </a:r>
            <a:endParaRPr lang="ru-RU" dirty="0"/>
          </a:p>
        </p:txBody>
      </p:sp>
      <p:pic>
        <p:nvPicPr>
          <p:cNvPr id="37890" name="Picture 2" descr="C:\Users\Администратор\Desktop\20-е годы\ленин и сталин 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527858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652120" y="6396335"/>
            <a:ext cx="24420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/>
              <a:t>В.Ленин и И.Сталин в Горках,</a:t>
            </a:r>
          </a:p>
          <a:p>
            <a:r>
              <a:rPr lang="ru-RU" sz="1200" b="1" dirty="0" smtClean="0"/>
              <a:t>Фото, 1922г.</a:t>
            </a:r>
            <a:endParaRPr lang="ru-RU" sz="1200" b="1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285728"/>
            <a:ext cx="8686800" cy="6215106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1923-1924г.г. – </a:t>
            </a:r>
            <a:r>
              <a:rPr lang="en-US" dirty="0" smtClean="0"/>
              <a:t>I</a:t>
            </a:r>
            <a:r>
              <a:rPr lang="ru-RU" dirty="0" smtClean="0"/>
              <a:t> </a:t>
            </a:r>
            <a:r>
              <a:rPr lang="ru-RU" sz="2800" dirty="0" smtClean="0"/>
              <a:t>фаза внутрипартийной борьбы</a:t>
            </a:r>
            <a:endParaRPr lang="ru-RU" sz="2800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285720" y="1000108"/>
          <a:ext cx="8572560" cy="55721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86280"/>
                <a:gridCol w="4286280"/>
              </a:tblGrid>
              <a:tr h="557216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26" name="Picture 2" descr="Лев Давидович Троцкий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86446" y="1071546"/>
            <a:ext cx="1871212" cy="207170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929322" y="3214686"/>
            <a:ext cx="1495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Л.Д.Троцкий</a:t>
            </a:r>
            <a:endParaRPr lang="ru-RU" dirty="0"/>
          </a:p>
        </p:txBody>
      </p:sp>
      <p:pic>
        <p:nvPicPr>
          <p:cNvPr id="1028" name="Picture 4" descr="http://works.doklad.ru/images/bz2eEhdttHg/49622508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3857628"/>
            <a:ext cx="1685925" cy="2257426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500034" y="6072206"/>
            <a:ext cx="15488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Л.В.Каменев</a:t>
            </a:r>
            <a:endParaRPr lang="ru-RU" dirty="0"/>
          </a:p>
        </p:txBody>
      </p:sp>
      <p:pic>
        <p:nvPicPr>
          <p:cNvPr id="1030" name="Picture 6" descr="Григорий Евсеевич Зиновьев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28926" y="3786190"/>
            <a:ext cx="1500198" cy="2400317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3071802" y="6143644"/>
            <a:ext cx="15831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Г.Е.Зиновьев</a:t>
            </a:r>
            <a:endParaRPr lang="ru-RU" dirty="0"/>
          </a:p>
        </p:txBody>
      </p:sp>
      <p:pic>
        <p:nvPicPr>
          <p:cNvPr id="1032" name="Picture 8" descr="http://ic.pics.livejournal.com/bolivar_s/27643295/583644/583644_original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57291" y="1071546"/>
            <a:ext cx="1571636" cy="2125374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4786314" y="6072206"/>
            <a:ext cx="12381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 smtClean="0"/>
              <a:t>К.Б.Радек</a:t>
            </a:r>
            <a:endParaRPr lang="ru-RU" dirty="0"/>
          </a:p>
        </p:txBody>
      </p:sp>
      <p:sp>
        <p:nvSpPr>
          <p:cNvPr id="13" name="Двойная стрелка влево/вправо 12"/>
          <p:cNvSpPr/>
          <p:nvPr/>
        </p:nvSpPr>
        <p:spPr>
          <a:xfrm>
            <a:off x="4143372" y="3000372"/>
            <a:ext cx="928694" cy="500066"/>
          </a:xfrm>
          <a:prstGeom prst="left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5842" name="Picture 2" descr="Карл Радек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86314" y="3714752"/>
            <a:ext cx="1820739" cy="2366961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6643702" y="6072206"/>
            <a:ext cx="24432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Е.А.Преображенский</a:t>
            </a:r>
            <a:endParaRPr lang="ru-RU" dirty="0"/>
          </a:p>
        </p:txBody>
      </p:sp>
      <p:pic>
        <p:nvPicPr>
          <p:cNvPr id="35844" name="Picture 4" descr="http://hrono.ru/img/foto/preobrazh_ea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58016" y="3786190"/>
            <a:ext cx="1571636" cy="2322530"/>
          </a:xfrm>
          <a:prstGeom prst="rect">
            <a:avLst/>
          </a:prstGeom>
          <a:noFill/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285728"/>
            <a:ext cx="8686800" cy="6215106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1925г. – </a:t>
            </a:r>
            <a:r>
              <a:rPr lang="en-US" dirty="0" smtClean="0"/>
              <a:t>II</a:t>
            </a:r>
            <a:r>
              <a:rPr lang="ru-RU" dirty="0" smtClean="0"/>
              <a:t> фаза внутрипартийной борьбы</a:t>
            </a:r>
            <a:endParaRPr lang="ru-RU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285720" y="1000108"/>
          <a:ext cx="8286808" cy="55721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43404"/>
                <a:gridCol w="4143404"/>
              </a:tblGrid>
              <a:tr h="557216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28596" y="5929330"/>
            <a:ext cx="15347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Н.И.Бухарин</a:t>
            </a:r>
            <a:endParaRPr lang="ru-RU" dirty="0"/>
          </a:p>
        </p:txBody>
      </p:sp>
      <p:pic>
        <p:nvPicPr>
          <p:cNvPr id="1028" name="Picture 4" descr="http://works.doklad.ru/images/bz2eEhdttHg/4962250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3714752"/>
            <a:ext cx="1685925" cy="2257426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4500562" y="6072206"/>
            <a:ext cx="15488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Л.В.Каменев</a:t>
            </a:r>
            <a:endParaRPr lang="ru-RU" dirty="0"/>
          </a:p>
        </p:txBody>
      </p:sp>
      <p:pic>
        <p:nvPicPr>
          <p:cNvPr id="1030" name="Picture 6" descr="Григорий Евсеевич Зиновьев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16" y="1928802"/>
            <a:ext cx="1500198" cy="2400317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6858016" y="4429132"/>
            <a:ext cx="15831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Г.Е.Зиновьев</a:t>
            </a:r>
            <a:endParaRPr lang="ru-RU" dirty="0"/>
          </a:p>
        </p:txBody>
      </p:sp>
      <p:pic>
        <p:nvPicPr>
          <p:cNvPr id="1032" name="Picture 8" descr="http://ic.pics.livejournal.com/bolivar_s/27643295/583644/583644_origina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57291" y="1071546"/>
            <a:ext cx="1571636" cy="2125374"/>
          </a:xfrm>
          <a:prstGeom prst="rect">
            <a:avLst/>
          </a:prstGeom>
          <a:noFill/>
        </p:spPr>
      </p:pic>
      <p:pic>
        <p:nvPicPr>
          <p:cNvPr id="34818" name="Picture 2" descr="https://upload.wikimedia.org/wikipedia/commons/thumb/3/38/Bucharin.bra.jpg/220px-Bucharin.br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596" y="3857628"/>
            <a:ext cx="1500198" cy="1997991"/>
          </a:xfrm>
          <a:prstGeom prst="rect">
            <a:avLst/>
          </a:prstGeom>
          <a:noFill/>
        </p:spPr>
      </p:pic>
      <p:pic>
        <p:nvPicPr>
          <p:cNvPr id="34820" name="Picture 4" descr="Рыков Алексей Иванович - его биография и жизнеописание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28860" y="3857628"/>
            <a:ext cx="1428750" cy="1905000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2500298" y="5857892"/>
            <a:ext cx="13093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А.И.Рыков</a:t>
            </a:r>
            <a:endParaRPr lang="ru-RU" dirty="0"/>
          </a:p>
        </p:txBody>
      </p:sp>
      <p:sp>
        <p:nvSpPr>
          <p:cNvPr id="13" name="Двойная стрелка влево/вправо 12"/>
          <p:cNvSpPr/>
          <p:nvPr/>
        </p:nvSpPr>
        <p:spPr>
          <a:xfrm>
            <a:off x="4000496" y="3000372"/>
            <a:ext cx="928694" cy="500066"/>
          </a:xfrm>
          <a:prstGeom prst="left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285728"/>
            <a:ext cx="8686800" cy="6215106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1926-1927г.г.</a:t>
            </a:r>
            <a:r>
              <a:rPr lang="en-US" dirty="0" smtClean="0"/>
              <a:t> III</a:t>
            </a:r>
            <a:r>
              <a:rPr lang="ru-RU" dirty="0" smtClean="0"/>
              <a:t> </a:t>
            </a:r>
            <a:r>
              <a:rPr lang="ru-RU" sz="3000" dirty="0" smtClean="0"/>
              <a:t>фаза внутрипартийной борьбы</a:t>
            </a:r>
            <a:endParaRPr lang="ru-RU" sz="3000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285720" y="1000108"/>
          <a:ext cx="8286808" cy="55721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43404"/>
                <a:gridCol w="4143404"/>
              </a:tblGrid>
              <a:tr h="5572164"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28" name="Picture 4" descr="http://works.doklad.ru/images/bz2eEhdttHg/4962250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3714752"/>
            <a:ext cx="1685925" cy="2257426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4500562" y="6072206"/>
            <a:ext cx="15488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Л.В.Каменев</a:t>
            </a:r>
            <a:endParaRPr lang="ru-RU" dirty="0"/>
          </a:p>
        </p:txBody>
      </p:sp>
      <p:pic>
        <p:nvPicPr>
          <p:cNvPr id="1030" name="Picture 6" descr="Григорий Евсеевич Зиновьев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16" y="1928802"/>
            <a:ext cx="1500198" cy="2400317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6858016" y="4429132"/>
            <a:ext cx="15831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Г.Е.Зиновьев</a:t>
            </a:r>
            <a:endParaRPr lang="ru-RU" dirty="0"/>
          </a:p>
        </p:txBody>
      </p:sp>
      <p:pic>
        <p:nvPicPr>
          <p:cNvPr id="1032" name="Picture 8" descr="http://ic.pics.livejournal.com/bolivar_s/27643295/583644/583644_origina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57291" y="1071546"/>
            <a:ext cx="1571636" cy="2125374"/>
          </a:xfrm>
          <a:prstGeom prst="rect">
            <a:avLst/>
          </a:prstGeom>
          <a:noFill/>
        </p:spPr>
      </p:pic>
      <p:pic>
        <p:nvPicPr>
          <p:cNvPr id="11" name="Picture 2" descr="Лев Давидович Троцкий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00562" y="1071546"/>
            <a:ext cx="1871212" cy="2071702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4714876" y="3143248"/>
            <a:ext cx="1495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Л.Д.Троцкий</a:t>
            </a:r>
            <a:endParaRPr lang="ru-RU" dirty="0"/>
          </a:p>
        </p:txBody>
      </p:sp>
      <p:pic>
        <p:nvPicPr>
          <p:cNvPr id="13" name="Picture 2" descr="https://upload.wikimedia.org/wikipedia/commons/thumb/3/38/Bucharin.bra.jpg/220px-Bucharin.bra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8596" y="4000504"/>
            <a:ext cx="1500198" cy="1997991"/>
          </a:xfrm>
          <a:prstGeom prst="rect">
            <a:avLst/>
          </a:prstGeom>
          <a:noFill/>
        </p:spPr>
      </p:pic>
      <p:pic>
        <p:nvPicPr>
          <p:cNvPr id="14" name="Picture 4" descr="Рыков Алексей Иванович - его биография и жизнеописание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00298" y="4000504"/>
            <a:ext cx="1428750" cy="1905000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428596" y="5929330"/>
            <a:ext cx="15347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Н.И.Бухарин</a:t>
            </a: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2500298" y="5857892"/>
            <a:ext cx="13093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А.И.Рыков</a:t>
            </a:r>
            <a:endParaRPr lang="ru-RU" dirty="0"/>
          </a:p>
        </p:txBody>
      </p:sp>
      <p:sp>
        <p:nvSpPr>
          <p:cNvPr id="17" name="Двойная стрелка влево/вправо 16"/>
          <p:cNvSpPr/>
          <p:nvPr/>
        </p:nvSpPr>
        <p:spPr>
          <a:xfrm>
            <a:off x="3995936" y="3284984"/>
            <a:ext cx="928694" cy="500066"/>
          </a:xfrm>
          <a:prstGeom prst="left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285728"/>
            <a:ext cx="8410604" cy="6215106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1928-1929г.г.</a:t>
            </a:r>
            <a:r>
              <a:rPr lang="en-US" dirty="0" smtClean="0"/>
              <a:t> IV</a:t>
            </a:r>
            <a:r>
              <a:rPr lang="ru-RU" dirty="0" smtClean="0"/>
              <a:t> </a:t>
            </a:r>
            <a:r>
              <a:rPr lang="ru-RU" sz="2800" dirty="0" smtClean="0"/>
              <a:t>фаза внутрипартийной борьбы</a:t>
            </a:r>
            <a:endParaRPr lang="ru-RU" sz="2800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0" y="1000108"/>
          <a:ext cx="8858280" cy="58578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29140"/>
                <a:gridCol w="4429140"/>
              </a:tblGrid>
              <a:tr h="5857892"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000628" y="3571876"/>
            <a:ext cx="13093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А.И.Рыков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6357950" y="6000768"/>
            <a:ext cx="15347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Н.И.Бухарин</a:t>
            </a:r>
            <a:endParaRPr lang="ru-RU" dirty="0"/>
          </a:p>
        </p:txBody>
      </p:sp>
      <p:pic>
        <p:nvPicPr>
          <p:cNvPr id="1032" name="Picture 8" descr="http://ic.pics.livejournal.com/bolivar_s/27643295/583644/583644_origin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2285992"/>
            <a:ext cx="1571636" cy="2125374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6786578" y="3429000"/>
            <a:ext cx="15548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М.П.Томский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0" y="4500570"/>
            <a:ext cx="4423708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Установление </a:t>
            </a:r>
          </a:p>
          <a:p>
            <a:pPr algn="ctr"/>
            <a:r>
              <a:rPr lang="ru-RU" sz="4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единоличной власти</a:t>
            </a:r>
            <a:endParaRPr lang="ru-RU" sz="4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9" name="Picture 4" descr="Рыков Алексей Иванович - его биография и жизнеописани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1571612"/>
            <a:ext cx="1428750" cy="1905000"/>
          </a:xfrm>
          <a:prstGeom prst="rect">
            <a:avLst/>
          </a:prstGeom>
          <a:noFill/>
        </p:spPr>
      </p:pic>
      <p:pic>
        <p:nvPicPr>
          <p:cNvPr id="11" name="Picture 2" descr="https://upload.wikimedia.org/wikipedia/commons/thumb/3/38/Bucharin.bra.jpg/220px-Bucharin.br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388" y="3929066"/>
            <a:ext cx="1500198" cy="1997991"/>
          </a:xfrm>
          <a:prstGeom prst="rect">
            <a:avLst/>
          </a:prstGeom>
          <a:noFill/>
        </p:spPr>
      </p:pic>
      <p:pic>
        <p:nvPicPr>
          <p:cNvPr id="32770" name="Picture 2" descr="MichailTomski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15140" y="1214422"/>
            <a:ext cx="1643074" cy="2193503"/>
          </a:xfrm>
          <a:prstGeom prst="rect">
            <a:avLst/>
          </a:prstGeom>
          <a:noFill/>
        </p:spPr>
      </p:pic>
      <p:sp>
        <p:nvSpPr>
          <p:cNvPr id="14" name="Двойная стрелка влево/вправо 13"/>
          <p:cNvSpPr/>
          <p:nvPr/>
        </p:nvSpPr>
        <p:spPr>
          <a:xfrm>
            <a:off x="3929058" y="3286124"/>
            <a:ext cx="928694" cy="500066"/>
          </a:xfrm>
          <a:prstGeom prst="left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770</TotalTime>
  <Words>527</Words>
  <Application>Microsoft Office PowerPoint</Application>
  <PresentationFormat>Экран (4:3)</PresentationFormat>
  <Paragraphs>162</Paragraphs>
  <Slides>35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36" baseType="lpstr">
      <vt:lpstr>Трек</vt:lpstr>
      <vt:lpstr>АВТОР -?</vt:lpstr>
      <vt:lpstr>Внутренняя политика СССР  в 20-30-е годы</vt:lpstr>
      <vt:lpstr>ОТВЕТЬТЕ НА ВОПРОСЫ:</vt:lpstr>
      <vt:lpstr>Слайд 4</vt:lpstr>
      <vt:lpstr>1923 год-обострение отношений 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МОДЕРНИЗАЦИЯ СОВЕТСКОЙ ЭКОНОМИКИ</vt:lpstr>
      <vt:lpstr>индустриализация</vt:lpstr>
      <vt:lpstr>Строительство Днепрогэса 1932г.</vt:lpstr>
      <vt:lpstr>Слайд 21</vt:lpstr>
      <vt:lpstr>Слайд 22</vt:lpstr>
      <vt:lpstr>коллективизация</vt:lpstr>
      <vt:lpstr>Слайд 24</vt:lpstr>
      <vt:lpstr>Слайд 25</vt:lpstr>
      <vt:lpstr>Слайд 26</vt:lpstr>
      <vt:lpstr>Слайд 27</vt:lpstr>
      <vt:lpstr>Слайд 28</vt:lpstr>
      <vt:lpstr>Слайд 29</vt:lpstr>
      <vt:lpstr>cоотнеси</vt:lpstr>
      <vt:lpstr>Слайд 31</vt:lpstr>
      <vt:lpstr>Слайд 32</vt:lpstr>
      <vt:lpstr> </vt:lpstr>
      <vt:lpstr>1. Какое из изученных событий показалось вам наиболее интересным?  2. Выскажите ваше отношение к изученным событиям?  3. Слышали ли вы что-то от бабушек, дедушек о тех далеких временах? </vt:lpstr>
      <vt:lpstr>Слайд 35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Администратор</dc:creator>
  <cp:lastModifiedBy>XTreme.ws</cp:lastModifiedBy>
  <cp:revision>115</cp:revision>
  <dcterms:created xsi:type="dcterms:W3CDTF">2017-12-08T15:31:12Z</dcterms:created>
  <dcterms:modified xsi:type="dcterms:W3CDTF">2017-12-25T15:30:42Z</dcterms:modified>
</cp:coreProperties>
</file>